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2" r:id="rId5"/>
    <p:sldId id="260" r:id="rId6"/>
    <p:sldId id="269" r:id="rId7"/>
    <p:sldId id="263" r:id="rId8"/>
    <p:sldId id="270"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0"/>
            <a:ext cx="9756576" cy="6858000"/>
          </a:xfrm>
          <a:prstGeom prst="rect">
            <a:avLst/>
          </a:prstGeom>
        </p:spPr>
      </p:pic>
      <p:sp>
        <p:nvSpPr>
          <p:cNvPr id="2" name="Title 1"/>
          <p:cNvSpPr>
            <a:spLocks noGrp="1"/>
          </p:cNvSpPr>
          <p:nvPr>
            <p:ph type="ctrTitle"/>
          </p:nvPr>
        </p:nvSpPr>
        <p:spPr>
          <a:xfrm>
            <a:off x="1477888" y="-675456"/>
            <a:ext cx="7558608" cy="2952328"/>
          </a:xfrm>
        </p:spPr>
        <p:txBody>
          <a:bodyPr>
            <a:normAutofit/>
          </a:bodyPr>
          <a:lstStyle/>
          <a:p>
            <a:pPr algn="ctr"/>
            <a:r>
              <a:rPr lang="ar-IQ" sz="4000" dirty="0" smtClean="0">
                <a:solidFill>
                  <a:srgbClr val="C00000"/>
                </a:solidFill>
              </a:rPr>
              <a:t>جامعة بنها- كلية الآداب - قسم الإعلام</a:t>
            </a:r>
            <a:br>
              <a:rPr lang="ar-IQ" sz="4000" dirty="0" smtClean="0">
                <a:solidFill>
                  <a:srgbClr val="C00000"/>
                </a:solidFill>
              </a:rPr>
            </a:br>
            <a:r>
              <a:rPr lang="ar-IQ" sz="4000" dirty="0" smtClean="0">
                <a:solidFill>
                  <a:srgbClr val="C00000"/>
                </a:solidFill>
              </a:rPr>
              <a:t>الفرقة الرابعة – المادة: إخراج صحفى متقدم المحاضرة الأولى</a:t>
            </a:r>
            <a:endParaRPr lang="ar-IQ" sz="40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 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624736"/>
          </a:xfrm>
        </p:spPr>
        <p:txBody>
          <a:bodyPr>
            <a:noAutofit/>
          </a:bodyPr>
          <a:lstStyle/>
          <a:p>
            <a:r>
              <a:rPr lang="ar-SA" sz="3200" b="1" u="sng" dirty="0"/>
              <a:t>الفرق بين إخراج  المجلة والجريدة:-</a:t>
            </a:r>
            <a:endParaRPr lang="en-US" sz="3200" b="1" dirty="0"/>
          </a:p>
          <a:p>
            <a:r>
              <a:rPr lang="ar-SA" sz="3200" b="1" dirty="0" smtClean="0"/>
              <a:t>القطع</a:t>
            </a:r>
            <a:r>
              <a:rPr lang="ar-IQ" sz="3200" b="1" dirty="0" smtClean="0"/>
              <a:t> - </a:t>
            </a:r>
            <a:r>
              <a:rPr lang="ar-SA" sz="3200" b="1" dirty="0" smtClean="0"/>
              <a:t>دورية الصدور</a:t>
            </a:r>
            <a:r>
              <a:rPr lang="ar-IQ" sz="3200" b="1" dirty="0"/>
              <a:t> </a:t>
            </a:r>
            <a:r>
              <a:rPr lang="ar-IQ" sz="3200" b="1" dirty="0" smtClean="0"/>
              <a:t>- </a:t>
            </a:r>
            <a:r>
              <a:rPr lang="ar-SA" sz="3200" b="1" dirty="0" smtClean="0"/>
              <a:t>نوع </a:t>
            </a:r>
            <a:r>
              <a:rPr lang="ar-SA" sz="3200" b="1" dirty="0"/>
              <a:t>الورق </a:t>
            </a:r>
            <a:r>
              <a:rPr lang="ar-IQ" sz="3200" b="1" dirty="0"/>
              <a:t> </a:t>
            </a:r>
            <a:r>
              <a:rPr lang="ar-IQ" sz="3200" b="1" dirty="0" smtClean="0"/>
              <a:t>- </a:t>
            </a:r>
            <a:r>
              <a:rPr lang="ar-SA" sz="3200" b="1" dirty="0" smtClean="0"/>
              <a:t>الطباعة </a:t>
            </a:r>
            <a:r>
              <a:rPr lang="ar-SA" sz="3200" b="1" dirty="0"/>
              <a:t>المتميزة</a:t>
            </a:r>
            <a:endParaRPr lang="en-US" sz="3200" b="1" dirty="0"/>
          </a:p>
          <a:p>
            <a:r>
              <a:rPr lang="ar-SA" sz="3200" b="1" dirty="0" smtClean="0"/>
              <a:t>الألوان</a:t>
            </a:r>
            <a:r>
              <a:rPr lang="ar-IQ" sz="3200" b="1" dirty="0"/>
              <a:t> </a:t>
            </a:r>
            <a:r>
              <a:rPr lang="ar-IQ" sz="3200" b="1" dirty="0" smtClean="0"/>
              <a:t>- </a:t>
            </a:r>
            <a:r>
              <a:rPr lang="ar-SA" sz="3200" b="1" dirty="0" smtClean="0"/>
              <a:t>السعر </a:t>
            </a:r>
            <a:r>
              <a:rPr lang="ar-SA" sz="3200" b="1" dirty="0"/>
              <a:t>ودورة الحياة </a:t>
            </a:r>
            <a:r>
              <a:rPr lang="ar-IQ" sz="3200" b="1" dirty="0" smtClean="0"/>
              <a:t>- </a:t>
            </a:r>
            <a:r>
              <a:rPr lang="ar-SA" sz="3200" b="1" dirty="0" smtClean="0"/>
              <a:t>خصوصية المحتوى</a:t>
            </a:r>
            <a:r>
              <a:rPr lang="ar-IQ" sz="3200" b="1" dirty="0"/>
              <a:t> </a:t>
            </a:r>
            <a:r>
              <a:rPr lang="ar-IQ" sz="3200" b="1" dirty="0" smtClean="0"/>
              <a:t>– </a:t>
            </a:r>
          </a:p>
          <a:p>
            <a:r>
              <a:rPr lang="ar-SA" sz="3200" b="1" dirty="0" smtClean="0"/>
              <a:t>القائم بالاتصال</a:t>
            </a:r>
            <a:r>
              <a:rPr lang="ar-IQ" sz="3200" b="1" dirty="0"/>
              <a:t> </a:t>
            </a:r>
            <a:r>
              <a:rPr lang="ar-IQ" sz="3200" b="1" dirty="0" smtClean="0"/>
              <a:t>- </a:t>
            </a:r>
            <a:r>
              <a:rPr lang="ar-SA" sz="3200" b="1" dirty="0" smtClean="0"/>
              <a:t>التوزيع</a:t>
            </a:r>
            <a:endParaRPr lang="en-US" sz="3200" b="1" dirty="0"/>
          </a:p>
          <a:p>
            <a:r>
              <a:rPr lang="ar-SA" sz="3200" dirty="0"/>
              <a:t>وتوضع الاختلافات بين المجلة والصحيفة وهي كالتالي :-</a:t>
            </a:r>
            <a:endParaRPr lang="en-US" sz="3200" b="1" dirty="0"/>
          </a:p>
          <a:p>
            <a:pPr lvl="0"/>
            <a:r>
              <a:rPr lang="ar-SA" sz="3200" dirty="0"/>
              <a:t>الأعمدة</a:t>
            </a:r>
            <a:endParaRPr lang="en-US" sz="3200" b="1" dirty="0"/>
          </a:p>
          <a:p>
            <a:pPr lvl="0"/>
            <a:r>
              <a:rPr lang="ar-SA" sz="3200" dirty="0"/>
              <a:t>الهوامش  </a:t>
            </a:r>
            <a:endParaRPr lang="en-US" sz="3200" b="1"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r>
              <a:rPr lang="ar-SA" sz="3200" b="1" u="sng" dirty="0"/>
              <a:t>اولاً :- الأعمدة :</a:t>
            </a:r>
            <a:endParaRPr lang="en-US" sz="3200" b="1" dirty="0"/>
          </a:p>
          <a:p>
            <a:r>
              <a:rPr lang="ar-SA" sz="3200" dirty="0"/>
              <a:t>يختلف تصميم المجلة عن الكتاب وعن الجريدة من حيث عدد الأعمدة التي تحتويها الصفحة،  فبينما يكون – عادة – عمودة واحد في الكتاب تتراوح من خمس الي ثمانية اعمدة في الجريدة إلا انه يختلف في المجلة،  ويعود هذا الاختلاف الي عدة اعتبارات منها مساحة الصفحة التي عادة ما تكون اصغر فى المجلة من الجريدة وكذلك طول السطر (في المجلة أطول ) </a:t>
            </a:r>
            <a:endParaRPr lang="en-US" sz="3200" b="1" dirty="0"/>
          </a:p>
          <a:p>
            <a:endParaRPr lang="en-US" sz="32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ar-SA" sz="3200" dirty="0"/>
              <a:t>وتعتبر الأعمدة من العناصر المهمة في تصميم المجلة فهي التي تحدد طول السطر الذي يحتوي عليه المتن وبالتالي يتوقف على ذلك يسر للقراءة واراحة عين القارئ </a:t>
            </a:r>
            <a:endParaRPr lang="en-US" sz="3200" b="1" dirty="0"/>
          </a:p>
          <a:p>
            <a:r>
              <a:rPr lang="ar-SA" sz="3200" dirty="0"/>
              <a:t>ويتوقف عدد الأعمدة أيضاً على اشياء كثيرة منها طبيعة الموضوع والعناصر المصاحبة له من صور ورسوم وطبيعة هذه الصور،  كما يتوقف على الذوق الفني للمخرج .</a:t>
            </a:r>
            <a:endParaRPr lang="en-US" sz="3200" b="1" dirty="0"/>
          </a:p>
          <a:p>
            <a:r>
              <a:rPr lang="ar-SA" sz="3200" dirty="0"/>
              <a:t>وعدد الأعمدة في صفحة المجلة أساس تخطيطها،  ويتراوح هذا العدد بين اثنين واربعة اعمدة،  واثبتت بعض التجارب ان صفحة المجلة ذات الأعمدة الثلاثة او الأربعة تتيح مرونه أكثر في تخطيطها من صفحة ذات عمودين </a:t>
            </a:r>
            <a:endParaRPr lang="en-US" sz="3200" b="1" dirty="0"/>
          </a:p>
          <a:p>
            <a:r>
              <a:rPr lang="ar-SA" sz="3200" dirty="0"/>
              <a:t>وقد اوضح اساتذه الإخراج  انه ليس هناك اية اسباب </a:t>
            </a:r>
            <a:r>
              <a:rPr lang="ar-SA" sz="3200" dirty="0" smtClean="0"/>
              <a:t>وظيفية</a:t>
            </a:r>
            <a:endParaRPr lang="en-US" sz="3200"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r>
              <a:rPr lang="ar-SA" sz="2400" dirty="0"/>
              <a:t>في كون الاعمدة تتخذ عدداً معيناً ولا تخضع مسألة تحديد عدد الاعمدة واتساعاتها في المجلات الي قواعد ثابته فالمصمم الماهر هو الذي يطوع عدد الأعمدة لمضمون الصفحة ( الموضوع ) التي يقوم بتصميمها </a:t>
            </a:r>
            <a:endParaRPr lang="en-US" sz="2400" b="1" dirty="0"/>
          </a:p>
          <a:p>
            <a:r>
              <a:rPr lang="ar-SA" sz="2400" b="1" u="sng" dirty="0"/>
              <a:t>ثانياً الهوامش </a:t>
            </a:r>
            <a:r>
              <a:rPr lang="en-US" sz="2400" b="1" u="sng" dirty="0"/>
              <a:t>Margins </a:t>
            </a:r>
            <a:r>
              <a:rPr lang="ar-SA" sz="2400" b="1" u="sng" dirty="0"/>
              <a:t> </a:t>
            </a:r>
            <a:endParaRPr lang="en-US" sz="2400" b="1" dirty="0"/>
          </a:p>
          <a:p>
            <a:r>
              <a:rPr lang="ar-SA" sz="2400" dirty="0"/>
              <a:t>الهوامش ببساطة عبارة عن </a:t>
            </a:r>
            <a:r>
              <a:rPr lang="ar-SA" sz="2400" b="1" dirty="0"/>
              <a:t>فراغات بيضاء حول المنطقة الطباعية،  كما انها مساحة غير مطبوعة تظهر حول المنطقة الطباعية من الصفحة البيضاء</a:t>
            </a:r>
            <a:r>
              <a:rPr lang="ar-SA" sz="2400" dirty="0"/>
              <a:t> او يكون الورق " في حالة استخدام أرضية ملونة" </a:t>
            </a:r>
            <a:endParaRPr lang="en-US" sz="2400" b="1" dirty="0"/>
          </a:p>
          <a:p>
            <a:r>
              <a:rPr lang="ar-SA" sz="2400" dirty="0"/>
              <a:t>كما يعرفها البعض بأنها </a:t>
            </a:r>
            <a:r>
              <a:rPr lang="ar-SA" sz="2400" b="1" dirty="0"/>
              <a:t>الأربعة مناطق التي تحيط بالمنطقة الطباعية للصفحة اضافة الي الفراغات الرأسية بين الأعمدة</a:t>
            </a:r>
            <a:r>
              <a:rPr lang="ar-SA" sz="2400" dirty="0"/>
              <a:t> </a:t>
            </a:r>
            <a:endParaRPr lang="en-US" sz="2400" b="1" dirty="0"/>
          </a:p>
          <a:p>
            <a:r>
              <a:rPr lang="ar-SA" sz="2400" dirty="0"/>
              <a:t>وللهوامش او المساحات البيضاء او الفراغات المحيطة بصفحة المجلة تأثيراً كبيراً في إخراج  تكوين مرئي يترابط في اللون واحرف الطباعة والصور الايضاحية </a:t>
            </a:r>
            <a:endParaRPr lang="en-US" sz="2400" b="1" dirty="0"/>
          </a:p>
          <a:p>
            <a:r>
              <a:rPr lang="ar-SA" sz="2400" dirty="0"/>
              <a:t>وتعد الهوامش من الوسائل الجمالية التي تؤدي الي وضوح المتن كما تساعد على اراحة العين والتركيز على المنطقة الطباعية اذا انها تضئ الصفحة ككل وتوضحها </a:t>
            </a:r>
            <a:endParaRPr lang="en-US" sz="2400" b="1" dirty="0"/>
          </a:p>
          <a:p>
            <a:r>
              <a:rPr lang="ar-SA" sz="2400" dirty="0"/>
              <a:t>ويرسم مصمم المجلة الهوامش على الصفحة او الصفتحين على هيئة اطار ( وهمي او واقعي ) حول كل صفحتين متقابلتين وذلك ليلتزم بالكتابة داخل هذا الاطار .</a:t>
            </a:r>
            <a:endParaRPr lang="en-US" sz="2400" b="1" dirty="0"/>
          </a:p>
          <a:p>
            <a:pPr marL="109728" indent="0">
              <a:buNone/>
            </a:pPr>
            <a:endParaRPr lang="en-US" sz="2400"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r>
              <a:rPr lang="ar-SA" sz="2800" b="1" dirty="0"/>
              <a:t>وتنقسم الهوامش الي اربعة اجزاء </a:t>
            </a:r>
            <a:endParaRPr lang="en-US" sz="2800" b="1" dirty="0"/>
          </a:p>
          <a:p>
            <a:pPr lvl="0"/>
            <a:r>
              <a:rPr lang="ar-SA" sz="2800" dirty="0"/>
              <a:t>الهامش العلوي ( القمة ) </a:t>
            </a:r>
            <a:r>
              <a:rPr lang="en-US" sz="2800" dirty="0"/>
              <a:t>Head margin</a:t>
            </a:r>
            <a:endParaRPr lang="en-US" sz="2800" b="1" dirty="0"/>
          </a:p>
          <a:p>
            <a:pPr lvl="0"/>
            <a:r>
              <a:rPr lang="ar-SA" sz="2800" dirty="0"/>
              <a:t>الهامش السفلي ( الذيل ) </a:t>
            </a:r>
            <a:r>
              <a:rPr lang="en-US" sz="2800" dirty="0"/>
              <a:t>Foot margin </a:t>
            </a:r>
            <a:endParaRPr lang="en-US" sz="2800" b="1" dirty="0"/>
          </a:p>
          <a:p>
            <a:pPr lvl="0"/>
            <a:r>
              <a:rPr lang="ar-SA" sz="2800" dirty="0"/>
              <a:t>الهامش الخارجي ( الجانبي ) </a:t>
            </a:r>
            <a:r>
              <a:rPr lang="en-US" sz="2800" dirty="0"/>
              <a:t>Two out sides margin</a:t>
            </a:r>
            <a:endParaRPr lang="en-US" sz="2800" b="1" dirty="0"/>
          </a:p>
          <a:p>
            <a:pPr lvl="0"/>
            <a:r>
              <a:rPr lang="ar-SA" sz="2800" dirty="0"/>
              <a:t>الهامش الداخلي ( هامش الكعب ) </a:t>
            </a:r>
            <a:r>
              <a:rPr lang="en-US" sz="2800" dirty="0"/>
              <a:t>Gutter</a:t>
            </a:r>
            <a:endParaRPr lang="en-US" sz="2800" b="1" dirty="0"/>
          </a:p>
          <a:p>
            <a:r>
              <a:rPr lang="ar-SA" sz="2800" b="1" dirty="0"/>
              <a:t>وقد تعددت طرق استخدام الهوامش على صفحات المجلات :-</a:t>
            </a:r>
            <a:endParaRPr lang="en-US" sz="2800" b="1" dirty="0"/>
          </a:p>
          <a:p>
            <a:pPr lvl="0"/>
            <a:r>
              <a:rPr lang="ar-SA" sz="2800" dirty="0"/>
              <a:t>فبعض المجلات استخدامت هوامش تقدمية او متقدمة وهي مسافة بيضاء كبيرة في قاع الصفحة أكبر من الموجودة في اعلي الصفحة (الهامش العلوي ) او العكس وتسمي في هذه الحالة </a:t>
            </a:r>
            <a:r>
              <a:rPr lang="en-US" sz="2800" dirty="0"/>
              <a:t>Sink age</a:t>
            </a:r>
            <a:r>
              <a:rPr lang="ar-SA" sz="2800" dirty="0"/>
              <a:t> </a:t>
            </a:r>
            <a:endParaRPr lang="en-US" sz="2800" b="1" dirty="0"/>
          </a:p>
          <a:p>
            <a:pPr lvl="0"/>
            <a:r>
              <a:rPr lang="ar-SA" sz="2800" dirty="0"/>
              <a:t>بعض المجلات لجأت الي التقليل من الهامش الداخلي </a:t>
            </a:r>
            <a:r>
              <a:rPr lang="en-US" sz="2800" dirty="0"/>
              <a:t>Gutter</a:t>
            </a:r>
            <a:r>
              <a:rPr lang="ar-SA" sz="2800" dirty="0"/>
              <a:t> بغرض أن كل صفحتين متقابلتين كوحدة واحدة ولكن هذه الهامش يفصل بينهما </a:t>
            </a:r>
            <a:endParaRPr lang="en-US" sz="2800" b="1" dirty="0"/>
          </a:p>
          <a:p>
            <a:endParaRPr lang="ar-YE" sz="2800" b="1" dirty="0">
              <a:solidFill>
                <a:srgbClr val="C00000"/>
              </a:solidFill>
            </a:endParaRPr>
          </a:p>
          <a:p>
            <a:endParaRPr lang="en-US" sz="2800" dirty="0"/>
          </a:p>
        </p:txBody>
      </p:sp>
    </p:spTree>
    <p:extLst>
      <p:ext uri="{BB962C8B-B14F-4D97-AF65-F5344CB8AC3E}">
        <p14:creationId xmlns:p14="http://schemas.microsoft.com/office/powerpoint/2010/main" val="1034015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pPr lvl="0"/>
            <a:r>
              <a:rPr lang="ar-SA" sz="3600" dirty="0"/>
              <a:t>على الرغم من أهمية كل هامش على حدة وان الطرق الشائعة في إخراج  هوامش المجلات تتفق مع تلك الأهمية إلا ان هناك اتجاهات حديثة في إخراج  المجلات ترمي الي استغلال فراغ الهامش من ناحية وربط الصفحتين معاً وهو ما يسمي بعملية </a:t>
            </a:r>
            <a:r>
              <a:rPr lang="en-US" sz="3600" dirty="0"/>
              <a:t>Bleeding</a:t>
            </a:r>
            <a:r>
              <a:rPr lang="ar-SA" sz="3600" dirty="0"/>
              <a:t> وهي عبارة عن مد صورة عبر الصفحتين بحيث تغطي الهامش الداخلي كعملية الربط واستغلال الهامش الداخلي </a:t>
            </a:r>
            <a:endParaRPr lang="en-US" sz="3600" b="1" dirty="0"/>
          </a:p>
          <a:p>
            <a:endParaRPr lang="en-US" sz="3200" dirty="0"/>
          </a:p>
          <a:p>
            <a:endParaRPr lang="en-US" sz="3200" dirty="0"/>
          </a:p>
          <a:p>
            <a:endParaRPr lang="en-US" sz="3600" dirty="0"/>
          </a:p>
        </p:txBody>
      </p:sp>
    </p:spTree>
    <p:extLst>
      <p:ext uri="{BB962C8B-B14F-4D97-AF65-F5344CB8AC3E}">
        <p14:creationId xmlns:p14="http://schemas.microsoft.com/office/powerpoint/2010/main" val="552929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lnSpcReduction="10000"/>
          </a:bodyPr>
          <a:lstStyle/>
          <a:p>
            <a:pPr lvl="0" algn="ctr"/>
            <a:r>
              <a:rPr lang="ar-SA" sz="3200" dirty="0"/>
              <a:t>لجأت معظم المجلات ايضاً الي استخدام عملية الامتداد في العناوين الرئيسية بأن تجعل العنوان يمتد عبر الصفحتين . ويري سمير محمود أنه على الرغم من ان عملية </a:t>
            </a:r>
            <a:r>
              <a:rPr lang="en-US" sz="3200" dirty="0"/>
              <a:t>Bleeding</a:t>
            </a:r>
            <a:r>
              <a:rPr lang="ar-SA" sz="3200" dirty="0"/>
              <a:t> تمثل اجراء إخراجي حيا ملفتاً للنظر إلا أنه يجب استخدامة بمنتهي الحذر – عكس ماهو معمول به الآن فهو لا يؤدي الي إحياء الصفحة او تحسين مظهرها لكن يمكن القول انه يكون له اقوي اثر في حالة وجود صورة واحدة على الصفحة واذا شغلت الصفحة كلها بعدد من الصور،  فإنها تبدو اجمل كثيراً لو ملات فراغ ثلاثة هوامش مما لو كانت محاطة بها </a:t>
            </a:r>
            <a:r>
              <a:rPr lang="ar-SA" sz="3200" dirty="0" smtClean="0"/>
              <a:t>.</a:t>
            </a:r>
            <a:endParaRPr lang="ar-IQ" sz="3200" dirty="0" smtClean="0">
              <a:solidFill>
                <a:srgbClr val="C00000"/>
              </a:solidFill>
            </a:endParaRPr>
          </a:p>
          <a:p>
            <a:pPr algn="ctr"/>
            <a:r>
              <a:rPr lang="ar-IQ" sz="3200" dirty="0" smtClean="0">
                <a:solidFill>
                  <a:srgbClr val="C00000"/>
                </a:solidFill>
              </a:rPr>
              <a:t>وإلى </a:t>
            </a:r>
            <a:r>
              <a:rPr lang="ar-IQ" sz="3200" dirty="0">
                <a:solidFill>
                  <a:srgbClr val="C00000"/>
                </a:solidFill>
              </a:rPr>
              <a:t>اللقاء فى محاضرة أخرى </a:t>
            </a:r>
          </a:p>
          <a:p>
            <a:pPr algn="l"/>
            <a:r>
              <a:rPr lang="ar-IQ" sz="3200" dirty="0">
                <a:solidFill>
                  <a:srgbClr val="C00000"/>
                </a:solidFill>
              </a:rPr>
              <a:t>خالص تحياتى</a:t>
            </a:r>
          </a:p>
          <a:p>
            <a:endParaRPr lang="en-US" sz="2800" dirty="0"/>
          </a:p>
          <a:p>
            <a:endParaRPr lang="ar-IQ" dirty="0"/>
          </a:p>
        </p:txBody>
      </p:sp>
    </p:spTree>
    <p:extLst>
      <p:ext uri="{BB962C8B-B14F-4D97-AF65-F5344CB8AC3E}">
        <p14:creationId xmlns:p14="http://schemas.microsoft.com/office/powerpoint/2010/main" val="1695155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371</TotalTime>
  <Words>634</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جامعة بنها- كلية الآداب - قسم الإعلام الفرقة الرابعة – المادة: إخراج صحفى متقدم المحاضرة الأولى</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68</cp:revision>
  <dcterms:created xsi:type="dcterms:W3CDTF">2020-03-17T06:10:57Z</dcterms:created>
  <dcterms:modified xsi:type="dcterms:W3CDTF">2021-01-05T00:46:41Z</dcterms:modified>
</cp:coreProperties>
</file>